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61" r:id="rId5"/>
    <p:sldId id="259" r:id="rId6"/>
    <p:sldId id="262" r:id="rId7"/>
    <p:sldId id="260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6" d="100"/>
          <a:sy n="56" d="100"/>
        </p:scale>
        <p:origin x="61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B0CF1DE-143B-4BA3-B8BE-0A94931CFB9C}" type="datetimeFigureOut">
              <a:rPr lang="en-US" altLang="en-US"/>
              <a:pPr/>
              <a:t>2/20/2015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7274E47-1482-4A9A-B9BC-85488B5F66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85399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smtClean="0"/>
              <a:t>What are the 3 financial statements?</a:t>
            </a:r>
          </a:p>
          <a:p>
            <a:pPr>
              <a:spcBef>
                <a:spcPct val="0"/>
              </a:spcBef>
            </a:pPr>
            <a:r>
              <a:rPr lang="en-US" altLang="en-US" smtClean="0"/>
              <a:t>Can you describe what they are?</a:t>
            </a:r>
          </a:p>
          <a:p>
            <a:pPr>
              <a:spcBef>
                <a:spcPct val="0"/>
              </a:spcBef>
            </a:pPr>
            <a:r>
              <a:rPr lang="en-US" altLang="en-US" smtClean="0"/>
              <a:t>How do they connect?</a:t>
            </a:r>
          </a:p>
          <a:p>
            <a:pPr>
              <a:spcBef>
                <a:spcPct val="0"/>
              </a:spcBef>
            </a:pPr>
            <a:r>
              <a:rPr lang="en-US" altLang="en-US" smtClean="0"/>
              <a:t>	Investopedia</a:t>
            </a:r>
          </a:p>
          <a:p>
            <a:pPr>
              <a:spcBef>
                <a:spcPct val="0"/>
              </a:spcBef>
            </a:pPr>
            <a:r>
              <a:rPr lang="en-US" altLang="en-US" smtClean="0"/>
              <a:t>If you had to choose 1 statement, what would it be?</a:t>
            </a:r>
          </a:p>
          <a:p>
            <a:pPr>
              <a:spcBef>
                <a:spcPct val="0"/>
              </a:spcBef>
            </a:pPr>
            <a:r>
              <a:rPr lang="en-US" altLang="en-US" smtClean="0"/>
              <a:t>If you had 2 financial statements, what would they be?</a:t>
            </a:r>
          </a:p>
          <a:p>
            <a:pPr>
              <a:spcBef>
                <a:spcPct val="0"/>
              </a:spcBef>
            </a:pPr>
            <a:r>
              <a:rPr lang="en-US" altLang="en-US" smtClean="0"/>
              <a:t>Who knows what depreciation is?</a:t>
            </a:r>
          </a:p>
          <a:p>
            <a:pPr>
              <a:spcBef>
                <a:spcPct val="0"/>
              </a:spcBef>
            </a:pPr>
            <a:r>
              <a:rPr lang="en-US" altLang="en-US" smtClean="0"/>
              <a:t>	What does it impact?</a:t>
            </a:r>
          </a:p>
          <a:p>
            <a:pPr>
              <a:spcBef>
                <a:spcPct val="0"/>
              </a:spcBef>
            </a:pPr>
            <a:endParaRPr lang="en-US" altLang="en-US" smtClean="0"/>
          </a:p>
          <a:p>
            <a:pPr>
              <a:spcBef>
                <a:spcPct val="0"/>
              </a:spcBef>
            </a:pPr>
            <a:r>
              <a:rPr lang="en-US" altLang="en-US" smtClean="0"/>
              <a:t>Solvency – poor times is </a:t>
            </a:r>
          </a:p>
          <a:p>
            <a:pPr>
              <a:spcBef>
                <a:spcPct val="0"/>
              </a:spcBef>
            </a:pPr>
            <a:r>
              <a:rPr lang="en-US" altLang="en-US" smtClean="0"/>
              <a:t>Dilutes owners interest</a:t>
            </a:r>
          </a:p>
          <a:p>
            <a:pPr>
              <a:spcBef>
                <a:spcPct val="0"/>
              </a:spcBef>
            </a:pPr>
            <a:r>
              <a:rPr lang="en-US" altLang="en-US" smtClean="0"/>
              <a:t>Tax advantages of debt, interest can be deducted on tax return</a:t>
            </a:r>
          </a:p>
          <a:p>
            <a:pPr>
              <a:spcBef>
                <a:spcPct val="0"/>
              </a:spcBef>
            </a:pPr>
            <a:endParaRPr lang="en-US" altLang="en-US" smtClean="0"/>
          </a:p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CD21A6F3-4E37-4D55-AAC2-3D56C9A10F0E}" type="slidenum">
              <a:rPr lang="en-US" altLang="en-US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19652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smtClean="0"/>
              <a:t>What are the 3 financial statements?</a:t>
            </a:r>
          </a:p>
          <a:p>
            <a:pPr>
              <a:spcBef>
                <a:spcPct val="0"/>
              </a:spcBef>
            </a:pPr>
            <a:r>
              <a:rPr lang="en-US" altLang="en-US" smtClean="0"/>
              <a:t>Can you describe what they are?</a:t>
            </a:r>
          </a:p>
          <a:p>
            <a:pPr>
              <a:spcBef>
                <a:spcPct val="0"/>
              </a:spcBef>
            </a:pPr>
            <a:r>
              <a:rPr lang="en-US" altLang="en-US" smtClean="0"/>
              <a:t>How do they connect?</a:t>
            </a:r>
          </a:p>
          <a:p>
            <a:pPr>
              <a:spcBef>
                <a:spcPct val="0"/>
              </a:spcBef>
            </a:pPr>
            <a:r>
              <a:rPr lang="en-US" altLang="en-US" smtClean="0"/>
              <a:t>	Investopedia</a:t>
            </a:r>
          </a:p>
          <a:p>
            <a:pPr>
              <a:spcBef>
                <a:spcPct val="0"/>
              </a:spcBef>
            </a:pPr>
            <a:r>
              <a:rPr lang="en-US" altLang="en-US" smtClean="0"/>
              <a:t>If you had to choose 1 statement, what would it be?</a:t>
            </a:r>
          </a:p>
          <a:p>
            <a:pPr>
              <a:spcBef>
                <a:spcPct val="0"/>
              </a:spcBef>
            </a:pPr>
            <a:r>
              <a:rPr lang="en-US" altLang="en-US" smtClean="0"/>
              <a:t>If you had 2 financial statements, what would they be?</a:t>
            </a:r>
          </a:p>
          <a:p>
            <a:pPr>
              <a:spcBef>
                <a:spcPct val="0"/>
              </a:spcBef>
            </a:pPr>
            <a:r>
              <a:rPr lang="en-US" altLang="en-US" smtClean="0"/>
              <a:t>Who knows what depreciation is?</a:t>
            </a:r>
          </a:p>
          <a:p>
            <a:pPr>
              <a:spcBef>
                <a:spcPct val="0"/>
              </a:spcBef>
            </a:pPr>
            <a:r>
              <a:rPr lang="en-US" altLang="en-US" smtClean="0"/>
              <a:t>	What does it impact?</a:t>
            </a:r>
          </a:p>
          <a:p>
            <a:pPr>
              <a:spcBef>
                <a:spcPct val="0"/>
              </a:spcBef>
            </a:pPr>
            <a:endParaRPr lang="en-US" altLang="en-US" smtClean="0"/>
          </a:p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63EA021C-DAC5-4971-8380-2A5A33AC1DC2}" type="slidenum">
              <a:rPr lang="en-US" altLang="en-US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0680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smtClean="0"/>
              <a:t>Ask someone to pitch a stock – AMEX</a:t>
            </a:r>
          </a:p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640AB889-D4CA-4B7C-8CC7-D9FA99E34461}" type="slidenum">
              <a:rPr lang="en-US" altLang="en-US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88296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84E6C015-4387-456A-A02D-88C466FC0C9C}" type="slidenum">
              <a:rPr lang="en-US" altLang="en-US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4476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4163" y="444500"/>
            <a:ext cx="8574087" cy="1468438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rIns="182880" bIns="365760" anchor="b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sz="4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284163" y="1906588"/>
            <a:ext cx="8575675" cy="138112"/>
            <a:chOff x="284163" y="1759424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759424"/>
              <a:ext cx="2743423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3025998" y="1759424"/>
              <a:ext cx="160033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328" y="1759424"/>
              <a:ext cx="4234208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9" name="TextBox 11"/>
          <p:cNvSpPr txBox="1">
            <a:spLocks noChangeArrowheads="1"/>
          </p:cNvSpPr>
          <p:nvPr/>
        </p:nvSpPr>
        <p:spPr bwMode="auto">
          <a:xfrm>
            <a:off x="8231188" y="444500"/>
            <a:ext cx="5873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3600">
                <a:solidFill>
                  <a:schemeClr val="bg1"/>
                </a:solidFill>
                <a:sym typeface="Wingdings" panose="05000000000000000000" pitchFamily="2" charset="2"/>
              </a:rPr>
              <a:t></a:t>
            </a:r>
            <a:endParaRPr lang="en-US" altLang="en-US" sz="360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4163" y="6227763"/>
            <a:ext cx="8574087" cy="173037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341" y="449005"/>
            <a:ext cx="7808976" cy="1088136"/>
          </a:xfrm>
          <a:noFill/>
        </p:spPr>
        <p:txBody>
          <a:bodyPr anchor="b" anchorCtr="0"/>
          <a:lstStyle>
            <a:lvl1pPr marL="0" algn="l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05" y="1532427"/>
            <a:ext cx="7754112" cy="484632"/>
          </a:xfrm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0069C7-FBAE-4E77-9130-6E608E003D04}" type="datetimeFigureOut">
              <a:rPr lang="en-US" altLang="en-US"/>
              <a:pPr/>
              <a:t>2/20/2015</a:t>
            </a:fld>
            <a:endParaRPr lang="en-US" alt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CFE05E-6BF3-421C-8155-9BA3F84321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7684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284163" y="452438"/>
            <a:ext cx="8575675" cy="138112"/>
            <a:chOff x="284163" y="1577847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577847"/>
              <a:ext cx="160033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84493" y="1577847"/>
              <a:ext cx="2743423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328" y="1577847"/>
              <a:ext cx="4234208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1" y="1298762"/>
            <a:ext cx="4069080" cy="1162050"/>
          </a:xfrm>
          <a:noFill/>
        </p:spPr>
        <p:txBody>
          <a:bodyPr anchor="b">
            <a:noAutofit/>
          </a:bodyPr>
          <a:lstStyle>
            <a:lvl1pPr algn="ctr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567" y="914400"/>
            <a:ext cx="4069080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941" y="2456329"/>
            <a:ext cx="4069080" cy="318247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F2AA5D-C57D-45AD-A9C0-FABCDF658371}" type="datetimeFigureOut">
              <a:rPr lang="en-US" altLang="en-US"/>
              <a:pPr/>
              <a:t>2/20/2015</a:t>
            </a:fld>
            <a:endParaRPr lang="en-US" alt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EA697B-C0BC-43A1-9475-4F5B759B0C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7486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4163" y="480218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rIns="182880" bIns="365760" anchor="b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sz="4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284163" y="6262688"/>
            <a:ext cx="8575675" cy="138112"/>
            <a:chOff x="284163" y="1759424"/>
            <a:chExt cx="8576373" cy="137411"/>
          </a:xfrm>
        </p:grpSpPr>
        <p:sp>
          <p:nvSpPr>
            <p:cNvPr id="7" name="Rectangle 6"/>
            <p:cNvSpPr/>
            <p:nvPr/>
          </p:nvSpPr>
          <p:spPr>
            <a:xfrm>
              <a:off x="284163" y="1759424"/>
              <a:ext cx="2743423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3025998" y="1759424"/>
              <a:ext cx="160033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4626328" y="1759424"/>
              <a:ext cx="4234208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800600"/>
            <a:ext cx="8360242" cy="566738"/>
          </a:xfrm>
          <a:noFill/>
        </p:spPr>
        <p:txBody>
          <a:bodyPr anchor="b" anchorCtr="0"/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199"/>
            <a:ext cx="8577072" cy="4352544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67338"/>
            <a:ext cx="8304213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302B22-BD25-4E59-836D-0A42AB50D816}" type="datetimeFigureOut">
              <a:rPr lang="en-US" altLang="en-US"/>
              <a:pPr/>
              <a:t>2/20/2015</a:t>
            </a:fld>
            <a:endParaRPr lang="en-US" altLang="en-US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34680D-A364-4E07-926F-4DC4055604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11700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284163" y="4279900"/>
            <a:ext cx="8575675" cy="138113"/>
            <a:chOff x="284163" y="1759424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759424"/>
              <a:ext cx="2743423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3025998" y="1759424"/>
              <a:ext cx="160033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328" y="1759424"/>
              <a:ext cx="4234208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778189"/>
            <a:ext cx="8360242" cy="566738"/>
          </a:xfrm>
          <a:noFill/>
        </p:spPr>
        <p:txBody>
          <a:bodyPr anchor="b"/>
          <a:lstStyle>
            <a:lvl1pPr algn="l"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200"/>
            <a:ext cx="8577072" cy="382219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44927"/>
            <a:ext cx="8304213" cy="804862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BC7A5D-3892-4060-A738-E39A5861BD5F}" type="datetimeFigureOut">
              <a:rPr lang="en-US" altLang="en-US"/>
              <a:pPr/>
              <a:t>2/20/2015</a:t>
            </a:fld>
            <a:endParaRPr lang="en-US" alt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765B80-0994-4043-91DF-0E6855D3A6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85054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4163" y="4267200"/>
            <a:ext cx="2743200" cy="2120900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rIns="182880" bIns="365760" anchor="b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sz="4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7" name="Group 14"/>
          <p:cNvGrpSpPr>
            <a:grpSpLocks/>
          </p:cNvGrpSpPr>
          <p:nvPr/>
        </p:nvGrpSpPr>
        <p:grpSpPr bwMode="auto">
          <a:xfrm>
            <a:off x="284163" y="461963"/>
            <a:ext cx="8575675" cy="136525"/>
            <a:chOff x="284163" y="1759424"/>
            <a:chExt cx="8576373" cy="137411"/>
          </a:xfrm>
        </p:grpSpPr>
        <p:sp>
          <p:nvSpPr>
            <p:cNvPr id="8" name="Rectangle 7"/>
            <p:cNvSpPr/>
            <p:nvPr/>
          </p:nvSpPr>
          <p:spPr>
            <a:xfrm>
              <a:off x="284163" y="1759424"/>
              <a:ext cx="2743423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3025998" y="1759424"/>
              <a:ext cx="160033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26328" y="1759424"/>
              <a:ext cx="4234208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914400"/>
            <a:ext cx="5195047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1" y="4953001"/>
            <a:ext cx="2472017" cy="124609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764" y="4419600"/>
            <a:ext cx="2475395" cy="510988"/>
          </a:xfrm>
          <a:noFill/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84164" y="594360"/>
            <a:ext cx="2743200" cy="3675888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A4FBEA68-30BA-406C-BC18-BEF15EFDC356}" type="datetimeFigureOut">
              <a:rPr lang="en-US" altLang="en-US"/>
              <a:pPr/>
              <a:t>2/20/2015</a:t>
            </a:fld>
            <a:endParaRPr lang="en-US" alt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80240996-16B7-4B2A-BC3F-3E417E9CBC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54828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021013" y="4802188"/>
            <a:ext cx="583723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rIns="182880" bIns="365760" anchor="b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sz="4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284163" y="6262688"/>
            <a:ext cx="8575675" cy="138112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423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5998" y="1759424"/>
              <a:ext cx="160033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328" y="1759424"/>
              <a:ext cx="4234208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1661" y="4800600"/>
            <a:ext cx="5691651" cy="566738"/>
          </a:xfrm>
          <a:noFill/>
        </p:spPr>
        <p:txBody>
          <a:bodyPr anchor="b" anchorCtr="0"/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21014" y="457199"/>
            <a:ext cx="5833872" cy="4352544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69805" y="5367338"/>
            <a:ext cx="5653507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284164" y="457200"/>
            <a:ext cx="2736850" cy="2907792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284164" y="3364992"/>
            <a:ext cx="2736850" cy="2898648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9EA94D25-F8DE-4E64-935B-AA37D207C889}" type="datetimeFigureOut">
              <a:rPr lang="en-US" altLang="en-US"/>
              <a:pPr/>
              <a:t>2/20/2015</a:t>
            </a:fld>
            <a:endParaRPr lang="en-US" altLang="en-US"/>
          </a:p>
        </p:txBody>
      </p:sp>
      <p:sp>
        <p:nvSpPr>
          <p:cNvPr id="15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BBB0184E-BFC2-4885-B9E0-789DF15342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52063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4163" y="455613"/>
            <a:ext cx="8574087" cy="1133475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284163" y="1577975"/>
            <a:ext cx="8575675" cy="136525"/>
            <a:chOff x="284163" y="1577847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577847"/>
              <a:ext cx="160033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84493" y="1577847"/>
              <a:ext cx="2743423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328" y="1577847"/>
              <a:ext cx="4234208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D6C5D7-3A3F-4325-9E66-D0334573C42B}" type="datetimeFigureOut">
              <a:rPr lang="en-US" altLang="en-US"/>
              <a:pPr/>
              <a:t>2/20/2015</a:t>
            </a:fld>
            <a:endParaRPr lang="en-US" alt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B4B6AC-7D5E-4122-AAE3-0E8BCBF490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13331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5400000">
            <a:off x="5314156" y="2856707"/>
            <a:ext cx="5934075" cy="1135062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grpSp>
        <p:nvGrpSpPr>
          <p:cNvPr id="5" name="Group 7"/>
          <p:cNvGrpSpPr>
            <a:grpSpLocks/>
          </p:cNvGrpSpPr>
          <p:nvPr/>
        </p:nvGrpSpPr>
        <p:grpSpPr bwMode="auto">
          <a:xfrm rot="5400000">
            <a:off x="4658519" y="3355181"/>
            <a:ext cx="5934075" cy="138113"/>
            <a:chOff x="284163" y="1577847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2" y="1577847"/>
              <a:ext cx="159918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85637" y="1577847"/>
              <a:ext cx="2741779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7415" y="1577847"/>
              <a:ext cx="4233121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5124" y="473075"/>
            <a:ext cx="969264" cy="5921375"/>
          </a:xfrm>
        </p:spPr>
        <p:txBody>
          <a:bodyPr vert="eaVert"/>
          <a:lstStyle>
            <a:lvl1pPr algn="l">
              <a:defRPr sz="3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FDB4C7B-6092-4B45-B6FD-E66CB6EF300A}" type="datetimeFigureOut">
              <a:rPr lang="en-US" altLang="en-US"/>
              <a:pPr/>
              <a:t>2/20/2015</a:t>
            </a:fld>
            <a:endParaRPr lang="en-US" alt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B2D78F-5487-4CC8-9DF6-BEB2CC6700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069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4163" y="455613"/>
            <a:ext cx="8574087" cy="1133475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284163" y="1577975"/>
            <a:ext cx="8575675" cy="136525"/>
            <a:chOff x="284163" y="1577847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577847"/>
              <a:ext cx="160033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84493" y="1577847"/>
              <a:ext cx="2743423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328" y="1577847"/>
              <a:ext cx="4234208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A873A9-76B9-479B-80CD-E55D6D21C590}" type="datetimeFigureOut">
              <a:rPr lang="en-US" altLang="en-US"/>
              <a:pPr/>
              <a:t>2/20/2015</a:t>
            </a:fld>
            <a:endParaRPr lang="en-US" alt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36FCF7-3A76-42B0-8663-24AB24FB43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2778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4163" y="444500"/>
            <a:ext cx="8574087" cy="1468438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rIns="182880" bIns="365760" anchor="b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sz="4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284163" y="1906588"/>
            <a:ext cx="8575675" cy="138112"/>
            <a:chOff x="284163" y="1759424"/>
            <a:chExt cx="8576373" cy="137411"/>
          </a:xfrm>
        </p:grpSpPr>
        <p:sp>
          <p:nvSpPr>
            <p:cNvPr id="7" name="Rectangle 6"/>
            <p:cNvSpPr/>
            <p:nvPr/>
          </p:nvSpPr>
          <p:spPr>
            <a:xfrm>
              <a:off x="284163" y="1759424"/>
              <a:ext cx="2743423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3025998" y="1759424"/>
              <a:ext cx="160033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26328" y="1759424"/>
              <a:ext cx="4234208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11" name="TextBox 11"/>
          <p:cNvSpPr txBox="1">
            <a:spLocks noChangeArrowheads="1"/>
          </p:cNvSpPr>
          <p:nvPr/>
        </p:nvSpPr>
        <p:spPr bwMode="auto">
          <a:xfrm>
            <a:off x="8231188" y="444500"/>
            <a:ext cx="5873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3600">
                <a:solidFill>
                  <a:schemeClr val="bg1"/>
                </a:solidFill>
                <a:sym typeface="Wingdings" panose="05000000000000000000" pitchFamily="2" charset="2"/>
              </a:rPr>
              <a:t></a:t>
            </a:r>
            <a:endParaRPr lang="en-US" altLang="en-US" sz="3600">
              <a:solidFill>
                <a:schemeClr val="bg1"/>
              </a:solidFill>
            </a:endParaRP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2017058"/>
            <a:ext cx="8574087" cy="4377391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532965"/>
            <a:ext cx="7754284" cy="48409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3" y="444728"/>
            <a:ext cx="7810967" cy="1088237"/>
          </a:xfrm>
          <a:noFill/>
        </p:spPr>
        <p:txBody>
          <a:bodyPr anchor="b" anchorCtr="0"/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7D26CAD9-5A7B-4C71-B968-D22934A2BD18}" type="datetimeFigureOut">
              <a:rPr lang="en-US" altLang="en-US"/>
              <a:pPr/>
              <a:t>2/20/2015</a:t>
            </a:fld>
            <a:endParaRPr lang="en-US" alt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6F9C98F2-3E9A-48C3-9EF0-28EB20A2C6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5812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4163" y="480218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rIns="182880" bIns="365760" anchor="b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sz="4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284163" y="6262688"/>
            <a:ext cx="8575675" cy="138112"/>
            <a:chOff x="284163" y="1759424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759424"/>
              <a:ext cx="2743423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3025998" y="1759424"/>
              <a:ext cx="160033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328" y="1759424"/>
              <a:ext cx="4234208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9" name="TextBox 11"/>
          <p:cNvSpPr txBox="1">
            <a:spLocks noChangeArrowheads="1"/>
          </p:cNvSpPr>
          <p:nvPr/>
        </p:nvSpPr>
        <p:spPr bwMode="auto">
          <a:xfrm>
            <a:off x="8231188" y="4802188"/>
            <a:ext cx="5873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3600">
                <a:solidFill>
                  <a:schemeClr val="bg1"/>
                </a:solidFill>
                <a:sym typeface="Wingdings" panose="05000000000000000000" pitchFamily="2" charset="2"/>
              </a:rPr>
              <a:t></a:t>
            </a:r>
            <a:endParaRPr lang="en-US" altLang="en-US"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4814125"/>
            <a:ext cx="7772400" cy="1051560"/>
          </a:xfrm>
          <a:noFill/>
        </p:spPr>
        <p:txBody>
          <a:bodyPr anchor="b" anchorCtr="0"/>
          <a:lstStyle>
            <a:lvl1pPr algn="l" defTabSz="914400" rtl="0" eaLnBrk="1" latinLnBrk="0" hangingPunct="1">
              <a:spcBef>
                <a:spcPct val="0"/>
              </a:spcBef>
              <a:buNone/>
              <a:defRPr sz="42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488" y="5861304"/>
            <a:ext cx="7735824" cy="402336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BA6AF23-E808-4CE6-ABFC-CA7E44250874}" type="datetimeFigureOut">
              <a:rPr lang="en-US" altLang="en-US"/>
              <a:pPr/>
              <a:t>2/20/2015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102E09-F037-487C-88AB-BA799AB3B9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9112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4163" y="480218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rIns="182880" bIns="365760" anchor="b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sz="4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284163" y="6262688"/>
            <a:ext cx="8575675" cy="138112"/>
            <a:chOff x="284163" y="1759424"/>
            <a:chExt cx="8576373" cy="137411"/>
          </a:xfrm>
        </p:grpSpPr>
        <p:sp>
          <p:nvSpPr>
            <p:cNvPr id="7" name="Rectangle 6"/>
            <p:cNvSpPr/>
            <p:nvPr/>
          </p:nvSpPr>
          <p:spPr>
            <a:xfrm>
              <a:off x="284163" y="1759424"/>
              <a:ext cx="2743423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3025998" y="1759424"/>
              <a:ext cx="160033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4626328" y="1759424"/>
              <a:ext cx="4234208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10" name="TextBox 11"/>
          <p:cNvSpPr txBox="1">
            <a:spLocks noChangeArrowheads="1"/>
          </p:cNvSpPr>
          <p:nvPr/>
        </p:nvSpPr>
        <p:spPr bwMode="auto">
          <a:xfrm>
            <a:off x="8231188" y="4802188"/>
            <a:ext cx="5873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3600">
                <a:solidFill>
                  <a:schemeClr val="bg1"/>
                </a:solidFill>
                <a:sym typeface="Wingdings" panose="05000000000000000000" pitchFamily="2" charset="2"/>
              </a:rPr>
              <a:t></a:t>
            </a:r>
            <a:endParaRPr lang="en-US" altLang="en-US" sz="3600">
              <a:solidFill>
                <a:schemeClr val="bg1"/>
              </a:solidFill>
            </a:endParaRPr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443754"/>
            <a:ext cx="8574087" cy="4370293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4814047"/>
            <a:ext cx="7772400" cy="1048871"/>
          </a:xfrm>
          <a:noFill/>
        </p:spPr>
        <p:txBody>
          <a:bodyPr anchor="b" anchorCtr="0"/>
          <a:lstStyle>
            <a:lvl1pPr algn="l">
              <a:defRPr sz="42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47" y="5862918"/>
            <a:ext cx="7732059" cy="403412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25DDFC06-680D-4B7C-8C75-8BC0F715332F}" type="datetimeFigureOut">
              <a:rPr lang="en-US" altLang="en-US"/>
              <a:pPr/>
              <a:t>2/20/2015</a:t>
            </a:fld>
            <a:endParaRPr lang="en-US" alt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E0077E4B-A96A-462B-873B-2FA4C4F188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5838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4163" y="455613"/>
            <a:ext cx="8574087" cy="1133475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284163" y="1577975"/>
            <a:ext cx="8575675" cy="136525"/>
            <a:chOff x="284163" y="1577847"/>
            <a:chExt cx="8576373" cy="137411"/>
          </a:xfrm>
        </p:grpSpPr>
        <p:sp>
          <p:nvSpPr>
            <p:cNvPr id="7" name="Rectangle 6"/>
            <p:cNvSpPr/>
            <p:nvPr/>
          </p:nvSpPr>
          <p:spPr>
            <a:xfrm>
              <a:off x="284163" y="1577847"/>
              <a:ext cx="160033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1884493" y="1577847"/>
              <a:ext cx="2743423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4626328" y="1577847"/>
              <a:ext cx="4234208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50ADF8-A275-4CFA-AD6A-63FA1C2EE073}" type="datetimeFigureOut">
              <a:rPr lang="en-US" altLang="en-US"/>
              <a:pPr/>
              <a:t>2/20/2015</a:t>
            </a:fld>
            <a:endParaRPr lang="en-US" altLang="en-US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8BE5A1-A525-4FAF-981C-CA06466E32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319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613"/>
            <a:ext cx="8574087" cy="1133475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284163" y="1577975"/>
            <a:ext cx="8575675" cy="136525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33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4493" y="1577847"/>
              <a:ext cx="2743423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328" y="1577847"/>
              <a:ext cx="4234208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43AE19-B62D-4348-A8DC-9E548801F74C}" type="datetimeFigureOut">
              <a:rPr lang="en-US" altLang="en-US"/>
              <a:pPr/>
              <a:t>2/20/2015</a:t>
            </a:fld>
            <a:endParaRPr lang="en-US" altLang="en-US"/>
          </a:p>
        </p:txBody>
      </p:sp>
      <p:sp>
        <p:nvSpPr>
          <p:cNvPr id="13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56D71C-E585-41A5-86F2-2A9180767D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7544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84163" y="455613"/>
            <a:ext cx="8574087" cy="1133475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84163" y="1577975"/>
            <a:ext cx="8575675" cy="136525"/>
            <a:chOff x="284163" y="1577847"/>
            <a:chExt cx="8576373" cy="137411"/>
          </a:xfrm>
        </p:grpSpPr>
        <p:sp>
          <p:nvSpPr>
            <p:cNvPr id="5" name="Rectangle 4"/>
            <p:cNvSpPr/>
            <p:nvPr/>
          </p:nvSpPr>
          <p:spPr>
            <a:xfrm>
              <a:off x="284163" y="1577847"/>
              <a:ext cx="160033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6" name="Rectangle 5"/>
            <p:cNvSpPr/>
            <p:nvPr/>
          </p:nvSpPr>
          <p:spPr>
            <a:xfrm>
              <a:off x="1884493" y="1577847"/>
              <a:ext cx="2743423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4626328" y="1577847"/>
              <a:ext cx="4234208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6D8EAA-C09B-4969-B31D-0651CB6401E0}" type="datetimeFigureOut">
              <a:rPr lang="en-US" altLang="en-US"/>
              <a:pPr/>
              <a:t>2/20/2015</a:t>
            </a:fld>
            <a:endParaRPr lang="en-US" alt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FFEC69-B194-4110-94E6-6CC0A0EF31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6596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84163" y="452438"/>
            <a:ext cx="8575675" cy="138112"/>
            <a:chOff x="284163" y="1577847"/>
            <a:chExt cx="8576373" cy="137411"/>
          </a:xfrm>
        </p:grpSpPr>
        <p:sp>
          <p:nvSpPr>
            <p:cNvPr id="3" name="Rectangle 2"/>
            <p:cNvSpPr/>
            <p:nvPr/>
          </p:nvSpPr>
          <p:spPr>
            <a:xfrm>
              <a:off x="284163" y="1577847"/>
              <a:ext cx="160033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4" name="Rectangle 3"/>
            <p:cNvSpPr/>
            <p:nvPr/>
          </p:nvSpPr>
          <p:spPr>
            <a:xfrm>
              <a:off x="1884493" y="1577847"/>
              <a:ext cx="2743423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5" name="Rectangle 4"/>
            <p:cNvSpPr/>
            <p:nvPr/>
          </p:nvSpPr>
          <p:spPr>
            <a:xfrm>
              <a:off x="4626328" y="1577847"/>
              <a:ext cx="4234208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E0844A-320F-4DE8-9C53-47034B33C2BC}" type="datetimeFigureOut">
              <a:rPr lang="en-US" altLang="en-US"/>
              <a:pPr/>
              <a:t>2/20/2015</a:t>
            </a:fld>
            <a:endParaRPr lang="en-US" altLang="en-US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386203-6154-460B-935E-AAEBA5E68B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0629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781175" y="2133600"/>
            <a:ext cx="7077075" cy="399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500" y="6437313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100" b="1">
                <a:solidFill>
                  <a:srgbClr val="A6A6A6"/>
                </a:solidFill>
              </a:defRPr>
            </a:lvl1pPr>
          </a:lstStyle>
          <a:p>
            <a:fld id="{3F5FEB90-0B16-4B77-A993-14ED0794CC7B}" type="datetimeFigureOut">
              <a:rPr lang="en-US" altLang="en-US"/>
              <a:pPr/>
              <a:t>2/20/2015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0025" y="6437313"/>
            <a:ext cx="61245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166688"/>
            <a:ext cx="631825" cy="36036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262626"/>
                </a:solidFill>
              </a:defRPr>
            </a:lvl1pPr>
          </a:lstStyle>
          <a:p>
            <a:fld id="{7EB4F292-13D4-4B52-9E7A-B7055850482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163" y="630238"/>
            <a:ext cx="8574087" cy="968375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  <p:sldLayoutId id="2147483705" r:id="rId13"/>
    <p:sldLayoutId id="2147483706" r:id="rId14"/>
    <p:sldLayoutId id="2147483707" r:id="rId15"/>
    <p:sldLayoutId id="2147483708" r:id="rId16"/>
  </p:sldLayoutIdLst>
  <p:txStyles>
    <p:titleStyle>
      <a:lvl1pPr algn="r" rtl="0" fontAlgn="base">
        <a:spcBef>
          <a:spcPct val="0"/>
        </a:spcBef>
        <a:spcAft>
          <a:spcPct val="0"/>
        </a:spcAft>
        <a:defRPr sz="4200" kern="1200">
          <a:solidFill>
            <a:schemeClr val="bg1"/>
          </a:solidFill>
          <a:latin typeface="+mj-lt"/>
          <a:ea typeface="MS PGothic" panose="020B0600070205080204" pitchFamily="34" charset="-128"/>
          <a:cs typeface="+mj-cs"/>
        </a:defRPr>
      </a:lvl1pPr>
      <a:lvl2pPr algn="r" rtl="0" fontAlgn="base">
        <a:spcBef>
          <a:spcPct val="0"/>
        </a:spcBef>
        <a:spcAft>
          <a:spcPct val="0"/>
        </a:spcAft>
        <a:defRPr sz="4200">
          <a:solidFill>
            <a:schemeClr val="bg1"/>
          </a:solidFill>
          <a:latin typeface="Corbel" panose="020B0503020204020204" pitchFamily="34" charset="0"/>
          <a:ea typeface="MS PGothic" panose="020B0600070205080204" pitchFamily="34" charset="-128"/>
        </a:defRPr>
      </a:lvl2pPr>
      <a:lvl3pPr algn="r" rtl="0" fontAlgn="base">
        <a:spcBef>
          <a:spcPct val="0"/>
        </a:spcBef>
        <a:spcAft>
          <a:spcPct val="0"/>
        </a:spcAft>
        <a:defRPr sz="4200">
          <a:solidFill>
            <a:schemeClr val="bg1"/>
          </a:solidFill>
          <a:latin typeface="Corbel" panose="020B0503020204020204" pitchFamily="34" charset="0"/>
          <a:ea typeface="MS PGothic" panose="020B0600070205080204" pitchFamily="34" charset="-128"/>
        </a:defRPr>
      </a:lvl3pPr>
      <a:lvl4pPr algn="r" rtl="0" fontAlgn="base">
        <a:spcBef>
          <a:spcPct val="0"/>
        </a:spcBef>
        <a:spcAft>
          <a:spcPct val="0"/>
        </a:spcAft>
        <a:defRPr sz="4200">
          <a:solidFill>
            <a:schemeClr val="bg1"/>
          </a:solidFill>
          <a:latin typeface="Corbel" panose="020B0503020204020204" pitchFamily="34" charset="0"/>
          <a:ea typeface="MS PGothic" panose="020B0600070205080204" pitchFamily="34" charset="-128"/>
        </a:defRPr>
      </a:lvl4pPr>
      <a:lvl5pPr algn="r" rtl="0" fontAlgn="base">
        <a:spcBef>
          <a:spcPct val="0"/>
        </a:spcBef>
        <a:spcAft>
          <a:spcPct val="0"/>
        </a:spcAft>
        <a:defRPr sz="4200">
          <a:solidFill>
            <a:schemeClr val="bg1"/>
          </a:solidFill>
          <a:latin typeface="Corbel" panose="020B0503020204020204" pitchFamily="34" charset="0"/>
          <a:ea typeface="MS PGothic" panose="020B0600070205080204" pitchFamily="34" charset="-128"/>
        </a:defRPr>
      </a:lvl5pPr>
      <a:lvl6pPr marL="457200" algn="r" rtl="0" fontAlgn="base">
        <a:spcBef>
          <a:spcPct val="0"/>
        </a:spcBef>
        <a:spcAft>
          <a:spcPct val="0"/>
        </a:spcAft>
        <a:defRPr sz="4200">
          <a:solidFill>
            <a:schemeClr val="bg1"/>
          </a:solidFill>
          <a:latin typeface="Corbel" panose="020B0503020204020204" pitchFamily="34" charset="0"/>
          <a:ea typeface="MS PGothic" panose="020B0600070205080204" pitchFamily="34" charset="-128"/>
        </a:defRPr>
      </a:lvl6pPr>
      <a:lvl7pPr marL="914400" algn="r" rtl="0" fontAlgn="base">
        <a:spcBef>
          <a:spcPct val="0"/>
        </a:spcBef>
        <a:spcAft>
          <a:spcPct val="0"/>
        </a:spcAft>
        <a:defRPr sz="4200">
          <a:solidFill>
            <a:schemeClr val="bg1"/>
          </a:solidFill>
          <a:latin typeface="Corbel" panose="020B0503020204020204" pitchFamily="34" charset="0"/>
          <a:ea typeface="MS PGothic" panose="020B0600070205080204" pitchFamily="34" charset="-128"/>
        </a:defRPr>
      </a:lvl7pPr>
      <a:lvl8pPr marL="1371600" algn="r" rtl="0" fontAlgn="base">
        <a:spcBef>
          <a:spcPct val="0"/>
        </a:spcBef>
        <a:spcAft>
          <a:spcPct val="0"/>
        </a:spcAft>
        <a:defRPr sz="4200">
          <a:solidFill>
            <a:schemeClr val="bg1"/>
          </a:solidFill>
          <a:latin typeface="Corbel" panose="020B0503020204020204" pitchFamily="34" charset="0"/>
          <a:ea typeface="MS PGothic" panose="020B0600070205080204" pitchFamily="34" charset="-128"/>
        </a:defRPr>
      </a:lvl8pPr>
      <a:lvl9pPr marL="1828800" algn="r" rtl="0" fontAlgn="base">
        <a:spcBef>
          <a:spcPct val="0"/>
        </a:spcBef>
        <a:spcAft>
          <a:spcPct val="0"/>
        </a:spcAft>
        <a:defRPr sz="4200">
          <a:solidFill>
            <a:schemeClr val="bg1"/>
          </a:solidFill>
          <a:latin typeface="Corbel" panose="020B0503020204020204" pitchFamily="34" charset="0"/>
          <a:ea typeface="MS PGothic" panose="020B0600070205080204" pitchFamily="34" charset="-128"/>
        </a:defRPr>
      </a:lvl9pPr>
    </p:titleStyle>
    <p:bodyStyle>
      <a:lvl1pPr marL="454025" indent="-454025" algn="l" rtl="0" fontAlgn="base">
        <a:spcBef>
          <a:spcPts val="2000"/>
        </a:spcBef>
        <a:spcAft>
          <a:spcPct val="0"/>
        </a:spcAft>
        <a:buClr>
          <a:srgbClr val="A6A6A6"/>
        </a:buClr>
        <a:buSzPct val="90000"/>
        <a:buFont typeface="Wingdings" panose="05000000000000000000" pitchFamily="2" charset="2"/>
        <a:buChar char=""/>
        <a:defRPr sz="2400" kern="1200">
          <a:solidFill>
            <a:srgbClr val="262626"/>
          </a:solidFill>
          <a:latin typeface="+mn-lt"/>
          <a:ea typeface="MS PGothic" panose="020B0600070205080204" pitchFamily="34" charset="-128"/>
          <a:cs typeface="+mn-cs"/>
        </a:defRPr>
      </a:lvl1pPr>
      <a:lvl2pPr marL="914400" indent="-457200" algn="l" rtl="0" fontAlgn="base">
        <a:spcBef>
          <a:spcPts val="600"/>
        </a:spcBef>
        <a:spcAft>
          <a:spcPct val="0"/>
        </a:spcAft>
        <a:buClr>
          <a:srgbClr val="404040"/>
        </a:buClr>
        <a:buSzPct val="90000"/>
        <a:buFont typeface="Wingdings" panose="05000000000000000000" pitchFamily="2" charset="2"/>
        <a:buChar char=""/>
        <a:defRPr sz="2200" kern="1200">
          <a:solidFill>
            <a:srgbClr val="262626"/>
          </a:solidFill>
          <a:latin typeface="+mn-lt"/>
          <a:ea typeface="MS PGothic" panose="020B0600070205080204" pitchFamily="34" charset="-128"/>
          <a:cs typeface="+mn-cs"/>
        </a:defRPr>
      </a:lvl2pPr>
      <a:lvl3pPr marL="1260475" indent="-346075" algn="l" rtl="0" fontAlgn="base">
        <a:spcBef>
          <a:spcPts val="600"/>
        </a:spcBef>
        <a:spcAft>
          <a:spcPct val="0"/>
        </a:spcAft>
        <a:buClr>
          <a:srgbClr val="A6A6A6"/>
        </a:buClr>
        <a:buSzPct val="90000"/>
        <a:buFont typeface="Wingdings" panose="05000000000000000000" pitchFamily="2" charset="2"/>
        <a:buChar char=""/>
        <a:defRPr sz="2000" kern="1200">
          <a:solidFill>
            <a:srgbClr val="262626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339725" algn="l" rtl="0" fontAlgn="base">
        <a:spcBef>
          <a:spcPts val="600"/>
        </a:spcBef>
        <a:spcAft>
          <a:spcPct val="0"/>
        </a:spcAft>
        <a:buClr>
          <a:srgbClr val="404040"/>
        </a:buClr>
        <a:buSzPct val="90000"/>
        <a:buFont typeface="Wingdings" panose="05000000000000000000" pitchFamily="2" charset="2"/>
        <a:buChar char=""/>
        <a:defRPr kern="1200">
          <a:solidFill>
            <a:srgbClr val="262626"/>
          </a:solidFill>
          <a:latin typeface="+mn-lt"/>
          <a:ea typeface="MS PGothic" panose="020B0600070205080204" pitchFamily="34" charset="-128"/>
          <a:cs typeface="+mn-cs"/>
        </a:defRPr>
      </a:lvl4pPr>
      <a:lvl5pPr marL="1939925" indent="-331788" algn="l" rtl="0" fontAlgn="base">
        <a:spcBef>
          <a:spcPts val="600"/>
        </a:spcBef>
        <a:spcAft>
          <a:spcPct val="0"/>
        </a:spcAft>
        <a:buClr>
          <a:srgbClr val="A6A6A6"/>
        </a:buClr>
        <a:buSzPct val="90000"/>
        <a:buFont typeface="Wingdings" panose="05000000000000000000" pitchFamily="2" charset="2"/>
        <a:buChar char=""/>
        <a:defRPr kern="1200">
          <a:solidFill>
            <a:srgbClr val="262626"/>
          </a:solidFill>
          <a:latin typeface="+mn-lt"/>
          <a:ea typeface="MS PGothic" panose="020B0600070205080204" pitchFamily="34" charset="-128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ctrTitle"/>
          </p:nvPr>
        </p:nvSpPr>
        <p:spPr bwMode="auto">
          <a:xfrm>
            <a:off x="420688" y="449263"/>
            <a:ext cx="7808912" cy="14716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262626">
                    <a:alpha val="70195"/>
                  </a:srgbClr>
                </a:solidFill>
              </a14:hiddenFill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 altLang="en-US" smtClean="0">
                <a:ea typeface="MS PGothic" panose="020B0600070205080204" pitchFamily="34" charset="-128"/>
              </a:rPr>
              <a:t>Acing the Interview: </a:t>
            </a:r>
            <a:br>
              <a:rPr lang="en-US" altLang="en-US" smtClean="0">
                <a:ea typeface="MS PGothic" panose="020B0600070205080204" pitchFamily="34" charset="-128"/>
              </a:rPr>
            </a:br>
            <a:r>
              <a:rPr lang="en-US" altLang="en-US" sz="2000" i="1" smtClean="0">
                <a:ea typeface="MS PGothic" panose="020B0600070205080204" pitchFamily="34" charset="-128"/>
              </a:rPr>
              <a:t>How to answer finance related interview questions</a:t>
            </a:r>
          </a:p>
        </p:txBody>
      </p:sp>
      <p:sp>
        <p:nvSpPr>
          <p:cNvPr id="18434" name="Subtitle 2"/>
          <p:cNvSpPr>
            <a:spLocks noGrp="1"/>
          </p:cNvSpPr>
          <p:nvPr>
            <p:ph type="subTitle" idx="1"/>
          </p:nvPr>
        </p:nvSpPr>
        <p:spPr>
          <a:xfrm>
            <a:off x="420688" y="2224088"/>
            <a:ext cx="8283575" cy="3857625"/>
          </a:xfrm>
        </p:spPr>
        <p:txBody>
          <a:bodyPr/>
          <a:lstStyle/>
          <a:p>
            <a:pPr>
              <a:spcBef>
                <a:spcPct val="0"/>
              </a:spcBef>
              <a:buClr>
                <a:srgbClr val="A6A6A6"/>
              </a:buClr>
            </a:pPr>
            <a:endParaRPr lang="en-US" altLang="en-US" smtClean="0">
              <a:solidFill>
                <a:schemeClr val="accent1"/>
              </a:solidFill>
              <a:ea typeface="MS PGothic" panose="020B0600070205080204" pitchFamily="34" charset="-128"/>
            </a:endParaRPr>
          </a:p>
          <a:p>
            <a:pPr>
              <a:spcBef>
                <a:spcPct val="0"/>
              </a:spcBef>
              <a:buClr>
                <a:srgbClr val="A6A6A6"/>
              </a:buClr>
            </a:pPr>
            <a:endParaRPr lang="en-US" altLang="en-US" smtClean="0">
              <a:solidFill>
                <a:schemeClr val="accent1"/>
              </a:solidFill>
              <a:ea typeface="MS PGothic" panose="020B0600070205080204" pitchFamily="34" charset="-128"/>
            </a:endParaRPr>
          </a:p>
          <a:p>
            <a:pPr>
              <a:spcBef>
                <a:spcPct val="0"/>
              </a:spcBef>
              <a:buClr>
                <a:srgbClr val="A6A6A6"/>
              </a:buClr>
            </a:pPr>
            <a:endParaRPr lang="en-US" altLang="en-US" smtClean="0">
              <a:solidFill>
                <a:schemeClr val="accent1"/>
              </a:solidFill>
              <a:ea typeface="MS PGothic" panose="020B0600070205080204" pitchFamily="34" charset="-128"/>
            </a:endParaRPr>
          </a:p>
          <a:p>
            <a:pPr>
              <a:spcBef>
                <a:spcPct val="0"/>
              </a:spcBef>
              <a:buClr>
                <a:srgbClr val="A6A6A6"/>
              </a:buClr>
            </a:pPr>
            <a:endParaRPr lang="en-US" altLang="en-US" smtClean="0">
              <a:solidFill>
                <a:schemeClr val="accent1"/>
              </a:solidFill>
              <a:ea typeface="MS PGothic" panose="020B0600070205080204" pitchFamily="34" charset="-128"/>
            </a:endParaRPr>
          </a:p>
          <a:p>
            <a:pPr>
              <a:spcBef>
                <a:spcPct val="0"/>
              </a:spcBef>
              <a:buClr>
                <a:srgbClr val="A6A6A6"/>
              </a:buClr>
            </a:pPr>
            <a:endParaRPr lang="en-US" altLang="en-US" smtClean="0">
              <a:solidFill>
                <a:schemeClr val="accent1"/>
              </a:solidFill>
              <a:ea typeface="MS PGothic" panose="020B0600070205080204" pitchFamily="34" charset="-128"/>
            </a:endParaRPr>
          </a:p>
          <a:p>
            <a:pPr>
              <a:spcBef>
                <a:spcPct val="0"/>
              </a:spcBef>
              <a:buClr>
                <a:srgbClr val="A6A6A6"/>
              </a:buClr>
            </a:pPr>
            <a:endParaRPr lang="en-US" altLang="en-US" smtClean="0">
              <a:solidFill>
                <a:schemeClr val="accent1"/>
              </a:solidFill>
              <a:ea typeface="MS PGothic" panose="020B0600070205080204" pitchFamily="34" charset="-128"/>
            </a:endParaRPr>
          </a:p>
          <a:p>
            <a:pPr>
              <a:spcBef>
                <a:spcPct val="0"/>
              </a:spcBef>
              <a:buClr>
                <a:srgbClr val="A6A6A6"/>
              </a:buClr>
            </a:pPr>
            <a:endParaRPr lang="en-US" altLang="en-US" smtClean="0">
              <a:solidFill>
                <a:schemeClr val="accent1"/>
              </a:solidFill>
              <a:ea typeface="MS PGothic" panose="020B0600070205080204" pitchFamily="34" charset="-128"/>
            </a:endParaRPr>
          </a:p>
          <a:p>
            <a:pPr>
              <a:spcBef>
                <a:spcPct val="0"/>
              </a:spcBef>
              <a:buClr>
                <a:srgbClr val="A6A6A6"/>
              </a:buClr>
            </a:pPr>
            <a:endParaRPr lang="en-US" altLang="en-US" smtClean="0">
              <a:solidFill>
                <a:schemeClr val="accent1"/>
              </a:solidFill>
              <a:ea typeface="MS PGothic" panose="020B0600070205080204" pitchFamily="34" charset="-128"/>
            </a:endParaRPr>
          </a:p>
          <a:p>
            <a:pPr>
              <a:spcBef>
                <a:spcPct val="0"/>
              </a:spcBef>
              <a:buClr>
                <a:srgbClr val="A6A6A6"/>
              </a:buClr>
            </a:pPr>
            <a:endParaRPr lang="en-US" altLang="en-US" smtClean="0">
              <a:solidFill>
                <a:schemeClr val="accent1"/>
              </a:solidFill>
              <a:ea typeface="MS PGothic" panose="020B0600070205080204" pitchFamily="34" charset="-128"/>
            </a:endParaRPr>
          </a:p>
          <a:p>
            <a:pPr>
              <a:spcBef>
                <a:spcPct val="0"/>
              </a:spcBef>
              <a:buClr>
                <a:srgbClr val="A6A6A6"/>
              </a:buClr>
            </a:pPr>
            <a:endParaRPr lang="en-US" altLang="en-US" smtClean="0">
              <a:solidFill>
                <a:schemeClr val="accent1"/>
              </a:solidFill>
              <a:ea typeface="MS PGothic" panose="020B0600070205080204" pitchFamily="34" charset="-128"/>
            </a:endParaRPr>
          </a:p>
          <a:p>
            <a:pPr>
              <a:spcBef>
                <a:spcPct val="0"/>
              </a:spcBef>
              <a:buClr>
                <a:srgbClr val="A6A6A6"/>
              </a:buClr>
            </a:pPr>
            <a:endParaRPr lang="en-US" altLang="en-US" smtClean="0">
              <a:solidFill>
                <a:schemeClr val="accent1"/>
              </a:solidFill>
              <a:ea typeface="MS PGothic" panose="020B0600070205080204" pitchFamily="34" charset="-128"/>
            </a:endParaRPr>
          </a:p>
          <a:p>
            <a:pPr>
              <a:spcBef>
                <a:spcPct val="0"/>
              </a:spcBef>
              <a:buClr>
                <a:srgbClr val="A6A6A6"/>
              </a:buClr>
            </a:pPr>
            <a:r>
              <a:rPr lang="en-US" altLang="en-US" smtClean="0">
                <a:solidFill>
                  <a:schemeClr val="accent1"/>
                </a:solidFill>
                <a:ea typeface="MS PGothic" panose="020B0600070205080204" pitchFamily="34" charset="-128"/>
              </a:rPr>
              <a:t>Finance Society</a:t>
            </a:r>
          </a:p>
          <a:p>
            <a:pPr>
              <a:spcBef>
                <a:spcPct val="0"/>
              </a:spcBef>
              <a:buClr>
                <a:srgbClr val="A6A6A6"/>
              </a:buClr>
            </a:pPr>
            <a:r>
              <a:rPr lang="en-US" altLang="en-US" smtClean="0">
                <a:solidFill>
                  <a:schemeClr val="accent1"/>
                </a:solidFill>
                <a:ea typeface="MS PGothic" panose="020B0600070205080204" pitchFamily="34" charset="-128"/>
              </a:rPr>
              <a:t>February 18, 2015</a:t>
            </a:r>
          </a:p>
          <a:p>
            <a:pPr>
              <a:spcBef>
                <a:spcPct val="0"/>
              </a:spcBef>
              <a:buClr>
                <a:srgbClr val="A6A6A6"/>
              </a:buClr>
            </a:pPr>
            <a:endParaRPr lang="en-US" altLang="en-US" smtClean="0">
              <a:solidFill>
                <a:schemeClr val="accent1"/>
              </a:solidFill>
              <a:ea typeface="MS PGothic" panose="020B0600070205080204" pitchFamily="34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Qualitative Knowledge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mtClean="0"/>
              <a:t>Tell me about yourself &amp; walk me through your resume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Story is the most important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Drives the interview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Further questions shoot of initial introduction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Have stories for other qualitative questions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Don’t write them out, but know where you are going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Career Center – Resources &amp; Mock Interviews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Financial Knowledge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mtClean="0"/>
              <a:t>Describe how the 3 financial statements connect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Keep it brief - If they want more detail they will ask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Suppose depreciation increases by 10…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How does it affect the 3 statements?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Pros and Cons – Equity vs. Debt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3 Valuation Techniques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Price a bond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Discount or Premium Bond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Financial Knowledge</a:t>
            </a:r>
          </a:p>
        </p:txBody>
      </p:sp>
      <p:pic>
        <p:nvPicPr>
          <p:cNvPr id="21506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06" b="3606"/>
          <a:stretch>
            <a:fillRect/>
          </a:stretch>
        </p:blipFill>
        <p:spPr>
          <a:xfrm>
            <a:off x="649288" y="2020888"/>
            <a:ext cx="7888287" cy="4449762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Current Events Knowledge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Quantitative Easing</a:t>
            </a:r>
          </a:p>
          <a:p>
            <a:r>
              <a:rPr lang="en-US" altLang="en-US" smtClean="0"/>
              <a:t>Pitch a stock</a:t>
            </a:r>
          </a:p>
          <a:p>
            <a:r>
              <a:rPr lang="en-US" altLang="en-US" smtClean="0"/>
              <a:t>What is your opinion on the stock market</a:t>
            </a:r>
          </a:p>
          <a:p>
            <a:r>
              <a:rPr lang="en-US" altLang="en-US" smtClean="0"/>
              <a:t>Interest Rates</a:t>
            </a:r>
          </a:p>
          <a:p>
            <a:r>
              <a:rPr lang="en-US" altLang="en-US" smtClean="0"/>
              <a:t>Formulate an opinion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Current Events Knowledge</a:t>
            </a:r>
          </a:p>
        </p:txBody>
      </p:sp>
      <p:pic>
        <p:nvPicPr>
          <p:cNvPr id="23554" name="Content Placeholder 3" descr="Screen Shot 2015-02-17 at 8.03.40 PM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72" r="12872"/>
          <a:stretch>
            <a:fillRect/>
          </a:stretch>
        </p:blipFill>
        <p:spPr>
          <a:xfrm>
            <a:off x="1014413" y="2133600"/>
            <a:ext cx="7077075" cy="3992563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Other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en-US" sz="2200" smtClean="0"/>
              <a:t>Reasons for a low GPA</a:t>
            </a:r>
          </a:p>
          <a:p>
            <a:pPr>
              <a:lnSpc>
                <a:spcPct val="80000"/>
              </a:lnSpc>
            </a:pPr>
            <a:r>
              <a:rPr lang="en-US" altLang="en-US" sz="2200" smtClean="0"/>
              <a:t>Get a good night sleep &amp; get a good night’s sleep</a:t>
            </a:r>
          </a:p>
          <a:p>
            <a:pPr>
              <a:lnSpc>
                <a:spcPct val="80000"/>
              </a:lnSpc>
            </a:pPr>
            <a:r>
              <a:rPr lang="en-US" altLang="en-US" sz="2200" smtClean="0"/>
              <a:t>Get their business cards</a:t>
            </a:r>
          </a:p>
          <a:p>
            <a:pPr lvl="1">
              <a:lnSpc>
                <a:spcPct val="80000"/>
              </a:lnSpc>
            </a:pPr>
            <a:r>
              <a:rPr lang="en-US" altLang="en-US" sz="2000" smtClean="0"/>
              <a:t>Write notes on the back of them</a:t>
            </a:r>
          </a:p>
          <a:p>
            <a:pPr>
              <a:lnSpc>
                <a:spcPct val="80000"/>
              </a:lnSpc>
            </a:pPr>
            <a:r>
              <a:rPr lang="en-US" altLang="en-US" sz="2200" smtClean="0"/>
              <a:t>Bring a Padfolio</a:t>
            </a:r>
          </a:p>
          <a:p>
            <a:pPr>
              <a:lnSpc>
                <a:spcPct val="80000"/>
              </a:lnSpc>
            </a:pPr>
            <a:r>
              <a:rPr lang="en-US" altLang="en-US" sz="2200" smtClean="0"/>
              <a:t>Use Resume Paper</a:t>
            </a:r>
          </a:p>
          <a:p>
            <a:pPr>
              <a:lnSpc>
                <a:spcPct val="80000"/>
              </a:lnSpc>
            </a:pPr>
            <a:r>
              <a:rPr lang="en-US" altLang="en-US" sz="2200" smtClean="0"/>
              <a:t>You can’t know all the answers</a:t>
            </a:r>
          </a:p>
          <a:p>
            <a:pPr>
              <a:lnSpc>
                <a:spcPct val="80000"/>
              </a:lnSpc>
            </a:pPr>
            <a:r>
              <a:rPr lang="en-US" altLang="en-US" sz="2200" smtClean="0"/>
              <a:t>CONFIDENCE</a:t>
            </a:r>
          </a:p>
          <a:p>
            <a:pPr>
              <a:lnSpc>
                <a:spcPct val="80000"/>
              </a:lnSpc>
            </a:pPr>
            <a:endParaRPr lang="en-US" altLang="en-US" sz="22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pectrum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Spectrum">
      <a:majorFont>
        <a:latin typeface="Corbe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Spectrum.thmx</Template>
  <TotalTime>1794</TotalTime>
  <Words>230</Words>
  <Application>Microsoft Office PowerPoint</Application>
  <PresentationFormat>On-screen Show (4:3)</PresentationFormat>
  <Paragraphs>73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Calibri</vt:lpstr>
      <vt:lpstr>MS PGothic</vt:lpstr>
      <vt:lpstr>Arial</vt:lpstr>
      <vt:lpstr>Corbel</vt:lpstr>
      <vt:lpstr>Wingdings</vt:lpstr>
      <vt:lpstr>Spectrum</vt:lpstr>
      <vt:lpstr>Acing the Interview:  How to answer finance related interview questions</vt:lpstr>
      <vt:lpstr>Qualitative Knowledge</vt:lpstr>
      <vt:lpstr>Financial Knowledge</vt:lpstr>
      <vt:lpstr>Financial Knowledge</vt:lpstr>
      <vt:lpstr>Current Events Knowledge</vt:lpstr>
      <vt:lpstr>Current Events Knowledge</vt:lpstr>
      <vt:lpstr>Other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Acing the Interview:  How to answer finance related questions</dc:title>
  <dc:creator>Kelly McCourt</dc:creator>
  <cp:lastModifiedBy>Microsoft account</cp:lastModifiedBy>
  <cp:revision>10</cp:revision>
  <dcterms:created xsi:type="dcterms:W3CDTF">2015-02-17T00:35:50Z</dcterms:created>
  <dcterms:modified xsi:type="dcterms:W3CDTF">2015-02-20T17:26:33Z</dcterms:modified>
</cp:coreProperties>
</file>